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28"/>
  </p:notesMasterIdLst>
  <p:handoutMasterIdLst>
    <p:handoutMasterId r:id="rId29"/>
  </p:handoutMasterIdLst>
  <p:sldIdLst>
    <p:sldId id="290" r:id="rId3"/>
    <p:sldId id="379" r:id="rId4"/>
    <p:sldId id="380" r:id="rId5"/>
    <p:sldId id="381" r:id="rId6"/>
    <p:sldId id="382" r:id="rId7"/>
    <p:sldId id="383" r:id="rId8"/>
    <p:sldId id="407" r:id="rId9"/>
    <p:sldId id="410" r:id="rId10"/>
    <p:sldId id="411" r:id="rId11"/>
    <p:sldId id="409" r:id="rId12"/>
    <p:sldId id="394" r:id="rId13"/>
    <p:sldId id="395" r:id="rId14"/>
    <p:sldId id="396" r:id="rId15"/>
    <p:sldId id="398" r:id="rId16"/>
    <p:sldId id="402" r:id="rId17"/>
    <p:sldId id="397" r:id="rId18"/>
    <p:sldId id="406" r:id="rId19"/>
    <p:sldId id="399" r:id="rId20"/>
    <p:sldId id="403" r:id="rId21"/>
    <p:sldId id="404" r:id="rId22"/>
    <p:sldId id="405" r:id="rId23"/>
    <p:sldId id="393" r:id="rId24"/>
    <p:sldId id="401" r:id="rId25"/>
    <p:sldId id="412" r:id="rId26"/>
    <p:sldId id="400" r:id="rId27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CFFF"/>
    <a:srgbClr val="EFF0F5"/>
    <a:srgbClr val="CCCCFF"/>
    <a:srgbClr val="CCFFCC"/>
    <a:srgbClr val="BBECF3"/>
    <a:srgbClr val="ABDFFF"/>
    <a:srgbClr val="B7DBFF"/>
    <a:srgbClr val="CCECFF"/>
    <a:srgbClr val="ECEEF8"/>
    <a:srgbClr val="EF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28" autoAdjust="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72C02-C263-46F7-BFC1-30738CE0140A}" type="datetimeFigureOut">
              <a:rPr lang="es-PE" smtClean="0"/>
              <a:t>13/09/2019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1312C-1F7D-4A41-8EAA-39FA85B7EA5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090353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F047E-0E42-45EA-9763-AA295907B311}" type="datetimeFigureOut">
              <a:rPr lang="es-PE" smtClean="0"/>
              <a:t>13/09/2019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58123-8F18-41BD-A7F2-B5A88152374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037846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21266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4585-5B64-454A-BCED-85A56ACC5E8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21291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4585-5B64-454A-BCED-85A56ACC5E8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8335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4585-5B64-454A-BCED-85A56ACC5E8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18845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4985" y="1373448"/>
            <a:ext cx="8234679" cy="4862370"/>
          </a:xfrm>
        </p:spPr>
        <p:txBody>
          <a:bodyPr/>
          <a:lstStyle/>
          <a:p>
            <a:pPr lvl="0"/>
            <a:r>
              <a:rPr lang="en-US" noProof="0" dirty="0" smtClean="0"/>
              <a:t>A list</a:t>
            </a:r>
          </a:p>
          <a:p>
            <a:pPr lvl="1"/>
            <a:r>
              <a:rPr lang="en-US" noProof="0" dirty="0" smtClean="0"/>
              <a:t>First item</a:t>
            </a:r>
          </a:p>
          <a:p>
            <a:pPr lvl="2"/>
            <a:r>
              <a:rPr lang="en-US" noProof="0" dirty="0" smtClean="0"/>
              <a:t>Second item</a:t>
            </a:r>
          </a:p>
          <a:p>
            <a:pPr lvl="3"/>
            <a:r>
              <a:rPr lang="en-US" noProof="0" dirty="0" smtClean="0"/>
              <a:t>Third item</a:t>
            </a:r>
          </a:p>
          <a:p>
            <a:pPr lvl="4"/>
            <a:r>
              <a:rPr lang="en-US" noProof="0" dirty="0" smtClean="0"/>
              <a:t>Fourth item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TiTLE</a:t>
            </a:r>
            <a:endParaRPr lang="en-US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4" hasCustomPrompt="1"/>
          </p:nvPr>
        </p:nvSpPr>
        <p:spPr bwMode="gray">
          <a:xfrm>
            <a:off x="450014" y="908530"/>
            <a:ext cx="8229650" cy="315478"/>
          </a:xfrm>
        </p:spPr>
        <p:txBody>
          <a:bodyPr/>
          <a:lstStyle>
            <a:lvl1pPr marL="0" indent="0" algn="l">
              <a:buNone/>
              <a:defRPr sz="900">
                <a:solidFill>
                  <a:schemeClr val="bg1"/>
                </a:solidFill>
              </a:defRPr>
            </a:lvl1pPr>
            <a:lvl2pPr marL="0" indent="0" algn="l">
              <a:buNone/>
              <a:defRPr sz="900">
                <a:solidFill>
                  <a:schemeClr val="bg1"/>
                </a:solidFill>
              </a:defRPr>
            </a:lvl2pPr>
            <a:lvl3pPr marL="0" indent="0" algn="l">
              <a:buNone/>
              <a:defRPr sz="900">
                <a:solidFill>
                  <a:schemeClr val="bg1"/>
                </a:solidFill>
              </a:defRPr>
            </a:lvl3pPr>
            <a:lvl4pPr marL="1169" indent="0" algn="l">
              <a:buNone/>
              <a:defRPr sz="900">
                <a:solidFill>
                  <a:schemeClr val="bg1"/>
                </a:solidFill>
              </a:defRPr>
            </a:lvl4pPr>
            <a:lvl5pPr marL="0" indent="0" algn="l">
              <a:buNone/>
              <a:defRPr sz="900">
                <a:solidFill>
                  <a:schemeClr val="bg1"/>
                </a:solidFill>
              </a:defRPr>
            </a:lvl5pPr>
            <a:lvl6pPr marL="0" indent="0" algn="l">
              <a:buNone/>
              <a:defRPr sz="900">
                <a:solidFill>
                  <a:schemeClr val="bg1"/>
                </a:solidFill>
              </a:defRPr>
            </a:lvl6pPr>
            <a:lvl7pPr marL="0" indent="0" algn="l">
              <a:buNone/>
              <a:defRPr sz="900">
                <a:solidFill>
                  <a:schemeClr val="bg1"/>
                </a:solidFill>
              </a:defRPr>
            </a:lvl7pPr>
            <a:lvl8pPr marL="1169" indent="0" algn="l">
              <a:buNone/>
              <a:defRPr sz="900">
                <a:solidFill>
                  <a:schemeClr val="bg1"/>
                </a:solidFill>
              </a:defRPr>
            </a:lvl8pPr>
            <a:lvl9pPr marL="0" indent="0" algn="l">
              <a:buNone/>
              <a:defRPr sz="9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Sub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0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in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29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4585-5B64-454A-BCED-85A56ACC5E8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22401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4585-5B64-454A-BCED-85A56ACC5E8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3085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4585-5B64-454A-BCED-85A56ACC5E8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7108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4585-5B64-454A-BCED-85A56ACC5E8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3259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4585-5B64-454A-BCED-85A56ACC5E8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0494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4585-5B64-454A-BCED-85A56ACC5E8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8593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4585-5B64-454A-BCED-85A56ACC5E8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85602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B4585-5B64-454A-BCED-85A56ACC5E8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27097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B4585-5B64-454A-BCED-85A56ACC5E8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3885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/>
          <p:cNvSpPr/>
          <p:nvPr/>
        </p:nvSpPr>
        <p:spPr bwMode="gray">
          <a:xfrm>
            <a:off x="2" y="0"/>
            <a:ext cx="9143999" cy="37561"/>
          </a:xfrm>
          <a:prstGeom prst="rect">
            <a:avLst/>
          </a:prstGeom>
          <a:solidFill>
            <a:schemeClr val="bg2"/>
          </a:solidFill>
        </p:spPr>
        <p:txBody>
          <a:bodyPr lIns="79525" tIns="79525" rIns="79525" bIns="79525" rtlCol="0" anchor="ctr">
            <a:noAutofit/>
          </a:bodyPr>
          <a:lstStyle/>
          <a:p>
            <a:pPr algn="ctr" defTabSz="768135"/>
            <a:endParaRPr lang="de-DE" sz="800" dirty="0">
              <a:solidFill>
                <a:srgbClr val="09244C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42948" y="599049"/>
            <a:ext cx="8237758" cy="6530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 smtClean="0"/>
              <a:t>TITLE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44985" y="1373449"/>
            <a:ext cx="8234679" cy="48621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A list</a:t>
            </a:r>
          </a:p>
          <a:p>
            <a:pPr lvl="1"/>
            <a:r>
              <a:rPr lang="en-US" noProof="0" dirty="0" smtClean="0"/>
              <a:t>First item</a:t>
            </a:r>
          </a:p>
          <a:p>
            <a:pPr lvl="2"/>
            <a:r>
              <a:rPr lang="en-US" noProof="0" dirty="0" smtClean="0"/>
              <a:t>Second item</a:t>
            </a:r>
          </a:p>
          <a:p>
            <a:pPr lvl="3"/>
            <a:r>
              <a:rPr lang="en-US" noProof="0" dirty="0" smtClean="0"/>
              <a:t>Third item</a:t>
            </a:r>
          </a:p>
          <a:p>
            <a:pPr lvl="4"/>
            <a:r>
              <a:rPr lang="en-US" noProof="0" dirty="0" smtClean="0"/>
              <a:t>Fourth item</a:t>
            </a:r>
            <a:endParaRPr lang="en-US" noProof="0" dirty="0"/>
          </a:p>
        </p:txBody>
      </p:sp>
      <p:sp>
        <p:nvSpPr>
          <p:cNvPr id="7" name="Rechteck 6"/>
          <p:cNvSpPr/>
          <p:nvPr/>
        </p:nvSpPr>
        <p:spPr bwMode="gray">
          <a:xfrm>
            <a:off x="1" y="-1"/>
            <a:ext cx="9145882" cy="125932"/>
          </a:xfrm>
          <a:prstGeom prst="rect">
            <a:avLst/>
          </a:prstGeom>
          <a:solidFill>
            <a:schemeClr val="accent2">
              <a:lumMod val="25000"/>
            </a:schemeClr>
          </a:solidFill>
        </p:spPr>
        <p:txBody>
          <a:bodyPr lIns="79525" tIns="79525" rIns="79525" bIns="79525" rtlCol="0" anchor="ctr">
            <a:noAutofit/>
          </a:bodyPr>
          <a:lstStyle/>
          <a:p>
            <a:pPr algn="ctr" defTabSz="768135"/>
            <a:endParaRPr lang="de-DE" sz="800" dirty="0">
              <a:solidFill>
                <a:srgbClr val="09244C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63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68135" rtl="0" eaLnBrk="1" latinLnBrk="0" hangingPunct="1">
        <a:lnSpc>
          <a:spcPct val="80000"/>
        </a:lnSpc>
        <a:spcBef>
          <a:spcPct val="0"/>
        </a:spcBef>
        <a:buNone/>
        <a:defRPr sz="1500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768135" rtl="0" eaLnBrk="1" latinLnBrk="0" hangingPunct="1">
        <a:spcBef>
          <a:spcPts val="442"/>
        </a:spcBef>
        <a:buFont typeface="Arial" panose="020B0604020202020204" pitchFamily="34" charset="0"/>
        <a:buNone/>
        <a:defRPr sz="1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32557" indent="-132557" algn="l" defTabSz="768135" rtl="0" eaLnBrk="1" latinLnBrk="0" hangingPunct="1">
        <a:spcBef>
          <a:spcPts val="442"/>
        </a:spcBef>
        <a:buClr>
          <a:schemeClr val="bg2"/>
        </a:buClr>
        <a:buFont typeface="Symbol" panose="05050102010706020507" pitchFamily="18" charset="2"/>
        <a:buChar char="-"/>
        <a:defRPr sz="1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65114" indent="-132557" algn="l" defTabSz="768135" rtl="0" eaLnBrk="1" latinLnBrk="0" hangingPunct="1">
        <a:spcBef>
          <a:spcPts val="442"/>
        </a:spcBef>
        <a:buClr>
          <a:schemeClr val="bg2"/>
        </a:buClr>
        <a:buFont typeface="Symbol" panose="05050102010706020507" pitchFamily="18" charset="2"/>
        <a:buChar char="-"/>
        <a:defRPr sz="9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97671" indent="-132557" algn="l" defTabSz="768135" rtl="0" eaLnBrk="1" latinLnBrk="0" hangingPunct="1">
        <a:spcBef>
          <a:spcPts val="442"/>
        </a:spcBef>
        <a:buClr>
          <a:schemeClr val="bg2"/>
        </a:buClr>
        <a:buFont typeface="Symbol" panose="05050102010706020507" pitchFamily="18" charset="2"/>
        <a:buChar char="-"/>
        <a:defRPr sz="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530228" indent="-132557" algn="l" defTabSz="768135" rtl="0" eaLnBrk="1" latinLnBrk="0" hangingPunct="1">
        <a:spcBef>
          <a:spcPts val="442"/>
        </a:spcBef>
        <a:buClr>
          <a:schemeClr val="bg2"/>
        </a:buClr>
        <a:buFont typeface="Symbol" panose="05050102010706020507" pitchFamily="18" charset="2"/>
        <a:buChar char="-"/>
        <a:defRPr sz="800" kern="1200" baseline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30228" indent="-132557" algn="l" defTabSz="768135" rtl="0" eaLnBrk="1" latinLnBrk="0" hangingPunct="1">
        <a:spcBef>
          <a:spcPts val="442"/>
        </a:spcBef>
        <a:buClr>
          <a:schemeClr val="bg2"/>
        </a:buClr>
        <a:buFont typeface="Symbol" panose="05050102010706020507" pitchFamily="18" charset="2"/>
        <a:buChar char="-"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530228" indent="-132557" algn="l" defTabSz="768135" rtl="0" eaLnBrk="1" latinLnBrk="0" hangingPunct="1">
        <a:spcBef>
          <a:spcPts val="442"/>
        </a:spcBef>
        <a:buClr>
          <a:schemeClr val="bg2"/>
        </a:buClr>
        <a:buFont typeface="Symbol" panose="05050102010706020507" pitchFamily="18" charset="2"/>
        <a:buChar char="-"/>
        <a:defRPr sz="800" kern="1200">
          <a:solidFill>
            <a:schemeClr val="bg1"/>
          </a:solidFill>
          <a:latin typeface="+mn-lt"/>
          <a:ea typeface="+mn-ea"/>
          <a:cs typeface="+mn-cs"/>
        </a:defRPr>
      </a:lvl7pPr>
      <a:lvl8pPr marL="530228" indent="-132557" algn="l" defTabSz="768135" rtl="0" eaLnBrk="1" latinLnBrk="0" hangingPunct="1">
        <a:spcBef>
          <a:spcPts val="442"/>
        </a:spcBef>
        <a:buClr>
          <a:schemeClr val="bg2"/>
        </a:buClr>
        <a:buFont typeface="Symbol" panose="05050102010706020507" pitchFamily="18" charset="2"/>
        <a:buChar char="-"/>
        <a:defRPr sz="800" kern="1200">
          <a:solidFill>
            <a:schemeClr val="bg1"/>
          </a:solidFill>
          <a:latin typeface="+mn-lt"/>
          <a:ea typeface="+mn-ea"/>
          <a:cs typeface="+mn-cs"/>
        </a:defRPr>
      </a:lvl8pPr>
      <a:lvl9pPr marL="530228" indent="-132557" algn="l" defTabSz="768135" rtl="0" eaLnBrk="1" latinLnBrk="0" hangingPunct="1">
        <a:spcBef>
          <a:spcPts val="442"/>
        </a:spcBef>
        <a:buClr>
          <a:schemeClr val="bg2"/>
        </a:buClr>
        <a:buFont typeface="Symbol" panose="05050102010706020507" pitchFamily="18" charset="2"/>
        <a:buChar char="-"/>
        <a:defRPr sz="8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681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68" algn="l" defTabSz="7681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135" algn="l" defTabSz="7681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204" algn="l" defTabSz="7681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271" algn="l" defTabSz="7681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339" algn="l" defTabSz="7681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407" algn="l" defTabSz="7681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475" algn="l" defTabSz="7681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543" algn="l" defTabSz="7681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Mem-SGI-JWA-2016-12-31\Doc-RestauracionChambira-2019\Ficha\Fo-SeleccionFichaTec-JWA-2019-07-16\Fo-Chambira-JWA-2019-03-04v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10810" r="15667"/>
          <a:stretch/>
        </p:blipFill>
        <p:spPr bwMode="auto">
          <a:xfrm>
            <a:off x="-36512" y="-28484"/>
            <a:ext cx="9180512" cy="688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056" y="3068960"/>
            <a:ext cx="9142944" cy="23042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4000" b="1" dirty="0" smtClean="0">
                <a:solidFill>
                  <a:schemeClr val="bg1"/>
                </a:solidFill>
              </a:rPr>
              <a:t>Generando oportunidades con la Restauración Ecológica del </a:t>
            </a:r>
            <a:r>
              <a:rPr lang="es-MX" sz="4000" b="1" dirty="0" smtClean="0">
                <a:solidFill>
                  <a:schemeClr val="bg1"/>
                </a:solidFill>
              </a:rPr>
              <a:t>Paisaje</a:t>
            </a:r>
          </a:p>
          <a:p>
            <a:pPr algn="l"/>
            <a:endParaRPr lang="es-MX" sz="2800" b="1" dirty="0">
              <a:solidFill>
                <a:schemeClr val="bg1"/>
              </a:solidFill>
            </a:endParaRPr>
          </a:p>
          <a:p>
            <a:pPr algn="l"/>
            <a:r>
              <a:rPr lang="es-MX" sz="2800" b="1" dirty="0" smtClean="0">
                <a:solidFill>
                  <a:schemeClr val="bg1"/>
                </a:solidFill>
              </a:rPr>
              <a:t>Desarrollo rural bajo en emisiones</a:t>
            </a:r>
          </a:p>
          <a:p>
            <a:pPr algn="l"/>
            <a:endParaRPr lang="es-MX" sz="2800" b="1" dirty="0">
              <a:solidFill>
                <a:schemeClr val="bg1"/>
              </a:solidFill>
            </a:endParaRPr>
          </a:p>
          <a:p>
            <a:pPr algn="r"/>
            <a:r>
              <a:rPr lang="es-MX" sz="2800" b="1" dirty="0" smtClean="0">
                <a:solidFill>
                  <a:schemeClr val="bg1"/>
                </a:solidFill>
              </a:rPr>
              <a:t>Jorge </a:t>
            </a:r>
            <a:r>
              <a:rPr lang="es-MX" sz="2800" b="1" dirty="0" err="1" smtClean="0">
                <a:solidFill>
                  <a:schemeClr val="bg1"/>
                </a:solidFill>
              </a:rPr>
              <a:t>Watanabe</a:t>
            </a:r>
            <a:endParaRPr lang="es-P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/>
          <p:cNvSpPr txBox="1"/>
          <p:nvPr/>
        </p:nvSpPr>
        <p:spPr>
          <a:xfrm>
            <a:off x="63027" y="1700812"/>
            <a:ext cx="15497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B050"/>
                </a:solidFill>
              </a:rPr>
              <a:t>Sucesión ecológica: </a:t>
            </a:r>
            <a:r>
              <a:rPr lang="es-ES" sz="3600" b="1" dirty="0" smtClean="0">
                <a:solidFill>
                  <a:srgbClr val="008A3E"/>
                </a:solidFill>
              </a:rPr>
              <a:t>La Clave!</a:t>
            </a:r>
            <a:endParaRPr lang="es-ES" sz="3600" b="1" dirty="0">
              <a:solidFill>
                <a:srgbClr val="008A3E"/>
              </a:solidFill>
            </a:endParaRPr>
          </a:p>
        </p:txBody>
      </p:sp>
      <p:pic>
        <p:nvPicPr>
          <p:cNvPr id="4" name="Picture 2" descr="http://4.bp.blogspot.com/_q-rry93SbTs/SbkaVjhaBcI/AAAAAAAAADo/FNmgy-a5qFU/s400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7765" y="1"/>
            <a:ext cx="63304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6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Mem-SGI-JWA-2016-12-31\Doc-RestauraciónPNCAZ-2017\Parcelas\Mapa San Juan\Map-Areas-JULIO\MapA2-AreasLejia-Roman-2018-07-25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74"/>
            <a:ext cx="9144000" cy="646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9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Mem-SGI-JWA-2016-12-31\Doc-RestauraciónPNCAZ-2017\Parcelas\Mapa San Juan\Map-Areas-JULIO\MapA2-AreasSanJuan-Roman-2018-07-25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"/>
            <a:ext cx="97536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46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Mem-SGI-JWA-2016-12-31\Doc-RestauracionChambira-2019\Mapas\MapA0-OportunidadesChambira-Roman-2019-06-07SENTINEL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44983"/>
            <a:ext cx="9144000" cy="646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1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Mem-SGI-JWA-2016-12-31\Doc-RestauraciónPNCAZ-2017\Fo-AreasLejia-JWA-2017-12-15al21\Fo-P3LasNaranjas-JWA-2017-12-16 (4)v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98"/>
          <a:stretch/>
        </p:blipFill>
        <p:spPr bwMode="auto">
          <a:xfrm>
            <a:off x="0" y="1739593"/>
            <a:ext cx="2971707" cy="439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 txBox="1">
            <a:spLocks/>
          </p:cNvSpPr>
          <p:nvPr/>
        </p:nvSpPr>
        <p:spPr>
          <a:xfrm>
            <a:off x="1932075" y="332656"/>
            <a:ext cx="4392488" cy="6480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s-MX" dirty="0" smtClean="0"/>
              <a:t>Biotopos</a:t>
            </a:r>
          </a:p>
          <a:p>
            <a:pPr marL="457200" lvl="1" indent="0" algn="ctr">
              <a:buNone/>
            </a:pPr>
            <a:endParaRPr lang="es-PE" dirty="0"/>
          </a:p>
        </p:txBody>
      </p:sp>
      <p:pic>
        <p:nvPicPr>
          <p:cNvPr id="8195" name="Picture 3" descr="F:\Mem-SGI-JWA-2016-12-31\Doc-RestauraciónPNCAZ-2017\Fo-AreasLejia-JWA-2017-12-15al21\Fo-P6ElTornillal-JWA-2017-12-19 (4)v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55" y="1718418"/>
            <a:ext cx="2920213" cy="439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Mem-SGI-JWA-2016-12-31\Doc-RestauraciónPNCAZ-2017\Fo-AreasLejia-JWA-2017-12-15al21\Fo-EcoReferencia-JWA-2017-12-18 (3)v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3" r="46312"/>
          <a:stretch/>
        </p:blipFill>
        <p:spPr bwMode="auto">
          <a:xfrm>
            <a:off x="6300192" y="1739593"/>
            <a:ext cx="2808312" cy="436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73204" y="1124744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err="1" smtClean="0"/>
              <a:t>Shapumba</a:t>
            </a:r>
            <a:endParaRPr lang="es-PE" dirty="0"/>
          </a:p>
        </p:txBody>
      </p:sp>
      <p:sp>
        <p:nvSpPr>
          <p:cNvPr id="7" name="6 Rectángulo"/>
          <p:cNvSpPr/>
          <p:nvPr/>
        </p:nvSpPr>
        <p:spPr>
          <a:xfrm>
            <a:off x="3733257" y="1127724"/>
            <a:ext cx="1630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err="1" smtClean="0"/>
              <a:t>Purma</a:t>
            </a:r>
            <a:r>
              <a:rPr lang="es-MX" dirty="0" smtClean="0"/>
              <a:t> con café</a:t>
            </a:r>
            <a:endParaRPr lang="es-PE" dirty="0"/>
          </a:p>
        </p:txBody>
      </p:sp>
      <p:sp>
        <p:nvSpPr>
          <p:cNvPr id="8" name="7 Rectángulo"/>
          <p:cNvSpPr/>
          <p:nvPr/>
        </p:nvSpPr>
        <p:spPr>
          <a:xfrm>
            <a:off x="6691699" y="1124744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Bosque secundario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5199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Mem-SGI-JWA-2016-12-31\Doc-RestauraciónPNCAZ-2017\Fotos\Fo-ECA9SiembraSanJuan-JWA-2019-02-10-16\Fo-ECASiembra-JWA-2019-02-12 (7)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073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Mem-SGI-JWA-2016-12-31\Doc-RestauraciónPNCAZ-2017\Fo-ECADisenoSiembra-JWA-2018-10-01-04\Fo-IslaRegeneracion-JWA-2018-10-04 (7)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73"/>
            <a:ext cx="9125429" cy="605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6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Mem-SGI-JWA-2016-12-31\Doc-RestauraciónPNCAZ-2017\Fo-ECASiembraLejia-JWA-2018-09-05-12\Shapumba\Fo-Purma2Años-JWA-2018-09-11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81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Mem-SGI-JWA-2016-12-31\Doc-VariosPersonal-2016\Diplomado-RestauraciónMéxico-2018\Fo-Pronatura-JWA-2018-05\Fo-JWA-2018-05-16\DSC08466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4" y="542840"/>
            <a:ext cx="9048679" cy="600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 flipV="1">
            <a:off x="3851920" y="5013176"/>
            <a:ext cx="144016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>
            <a:off x="3851920" y="5830416"/>
            <a:ext cx="1296144" cy="4789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H="1" flipV="1">
            <a:off x="1259632" y="4962657"/>
            <a:ext cx="1427680" cy="4021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H="1">
            <a:off x="971600" y="5830416"/>
            <a:ext cx="1897360" cy="3348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83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Mem-SGI-JWA-2016-12-31\Doc-RestauraciónPNCAZ-2017\Fotos\Fo-ECA9SiembraSanJuan-JWA-2019-01-14\Fo-SiembraSanJuan-JWA-2019-01-14 (3)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88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H_Limites_dato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199" y="764704"/>
            <a:ext cx="5257801" cy="6103057"/>
          </a:xfrm>
          <a:prstGeom prst="rect">
            <a:avLst/>
          </a:prstGeom>
        </p:spPr>
      </p:pic>
      <p:pic>
        <p:nvPicPr>
          <p:cNvPr id="3" name="Picture 3" descr="Mapa final (CH2).png"/>
          <p:cNvPicPr>
            <a:picLocks noChangeAspect="1"/>
          </p:cNvPicPr>
          <p:nvPr/>
        </p:nvPicPr>
        <p:blipFill>
          <a:blip r:embed="rId3" cstate="print"/>
          <a:srcRect l="7785" t="3142" r="5563" b="10460"/>
          <a:stretch>
            <a:fillRect/>
          </a:stretch>
        </p:blipFill>
        <p:spPr>
          <a:xfrm>
            <a:off x="533400" y="1762361"/>
            <a:ext cx="3079865" cy="4343400"/>
          </a:xfrm>
          <a:prstGeom prst="rect">
            <a:avLst/>
          </a:prstGeom>
        </p:spPr>
      </p:pic>
      <p:cxnSp>
        <p:nvCxnSpPr>
          <p:cNvPr id="4" name="Straight Connector 7"/>
          <p:cNvCxnSpPr/>
          <p:nvPr/>
        </p:nvCxnSpPr>
        <p:spPr>
          <a:xfrm flipH="1">
            <a:off x="1676400" y="1609960"/>
            <a:ext cx="3276600" cy="1295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8"/>
          <p:cNvCxnSpPr/>
          <p:nvPr/>
        </p:nvCxnSpPr>
        <p:spPr>
          <a:xfrm flipH="1" flipV="1">
            <a:off x="1600200" y="3210160"/>
            <a:ext cx="2514600" cy="3200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0" y="23803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S" b="1" dirty="0" err="1" smtClean="0">
                <a:latin typeface="Arial" pitchFamily="34" charset="0"/>
                <a:cs typeface="Arial" pitchFamily="34" charset="0"/>
              </a:rPr>
              <a:t>Subcuenca</a:t>
            </a:r>
            <a:r>
              <a:rPr lang="es-US" b="1" dirty="0" smtClean="0">
                <a:latin typeface="Arial" pitchFamily="34" charset="0"/>
                <a:cs typeface="Arial" pitchFamily="34" charset="0"/>
              </a:rPr>
              <a:t> del Rio </a:t>
            </a:r>
            <a:r>
              <a:rPr lang="es-US" b="1" dirty="0" err="1" smtClean="0">
                <a:latin typeface="Arial" pitchFamily="34" charset="0"/>
                <a:cs typeface="Arial" pitchFamily="34" charset="0"/>
              </a:rPr>
              <a:t>Ponasa</a:t>
            </a:r>
            <a:r>
              <a:rPr lang="es-US" b="1" dirty="0" smtClean="0">
                <a:latin typeface="Arial" pitchFamily="34" charset="0"/>
                <a:cs typeface="Arial" pitchFamily="34" charset="0"/>
              </a:rPr>
              <a:t> en el Distrito de </a:t>
            </a:r>
            <a:r>
              <a:rPr lang="es-US" b="1" dirty="0" err="1" smtClean="0">
                <a:latin typeface="Arial" pitchFamily="34" charset="0"/>
                <a:cs typeface="Arial" pitchFamily="34" charset="0"/>
              </a:rPr>
              <a:t>Shamboyacu</a:t>
            </a:r>
            <a:endParaRPr lang="es-US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US" dirty="0" smtClean="0">
                <a:latin typeface="Arial" pitchFamily="34" charset="0"/>
                <a:cs typeface="Arial" pitchFamily="34" charset="0"/>
              </a:rPr>
              <a:t>Zona de Amortiguamiento de Parque Nacional Cordillera Azul 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4517" y="6406465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US" sz="1100" dirty="0" err="1" smtClean="0">
                <a:latin typeface="Arial" pitchFamily="34" charset="0"/>
                <a:cs typeface="Arial" pitchFamily="34" charset="0"/>
              </a:rPr>
              <a:t>Howe</a:t>
            </a:r>
            <a:r>
              <a:rPr lang="es-US" sz="1100" dirty="0" smtClean="0">
                <a:latin typeface="Arial" pitchFamily="34" charset="0"/>
                <a:cs typeface="Arial" pitchFamily="34" charset="0"/>
              </a:rPr>
              <a:t>, 2017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/>
          <p:nvPr/>
        </p:nvSpPr>
        <p:spPr>
          <a:xfrm>
            <a:off x="5292080" y="1772816"/>
            <a:ext cx="936104" cy="936104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00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Mem-SGI-JWA-2016-12-31\Doc-RestauraciónPNCAZ-2017\Fotos\Fo-ECA3ManejoVivero-JWA-2018-03-12\Fo-ECASanJuan-JWA-2018-03-12\Fo-ECA-Dia1-JWA-2018-03-12\Fo-ECAManejoVivero-JWA-2018-03-12 (40)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" y="332657"/>
            <a:ext cx="9141391" cy="607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14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Mem-SGI-JWA-2016-12-31\Doc-RestauraciónPNCAZ-2017\Fotos\Fo-InventarioLejia-JWA-2018-01-15-20\Fo-Inventario-JWA-2018-01-15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90500"/>
            <a:ext cx="97536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38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Mem-SGI-JWA-2016-12-31\Doc-RestauraciónPNCAZ-2017\Gráficos y Cuadros\Gráfico-DiversosSistemasAgroforesta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1812"/>
            <a:ext cx="8318572" cy="646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45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Mem-SGI-JWA-2016-12-31\Doc-RestauraciónPNCAZ-2017\Fotos\Fo-ECA9SiembraSanJuan-JWA-2019-03-11-12\Fo-ECASiembra-JWA-2019-03-11 (6)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" y="404663"/>
            <a:ext cx="9015041" cy="59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Mem-SGI-JWA-2016-12-31\Doc-RestauraciónPNCAZ-2017\Fotos\Fo-ECA9SiembraSanJuan-JWA-2019-03-11-12\Fo-ECASiembra-JWA-2019-03-11 (5)v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7" y="402838"/>
            <a:ext cx="3974089" cy="598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42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6"/>
          <a:stretch/>
        </p:blipFill>
        <p:spPr bwMode="auto">
          <a:xfrm>
            <a:off x="1064545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 txBox="1">
            <a:spLocks/>
          </p:cNvSpPr>
          <p:nvPr/>
        </p:nvSpPr>
        <p:spPr>
          <a:xfrm>
            <a:off x="1064545" y="260648"/>
            <a:ext cx="2348880" cy="86409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MX" dirty="0" smtClean="0"/>
              <a:t>Conectividad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MX" dirty="0" smtClean="0"/>
              <a:t>que transforma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685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Mem-SGI-JWA-2016-12-31\Doc-RestauraciónPNCAZ-2017\Fo-InventarioLejia-JWA-2018-01-15-20\Fo-Regeneracion-JWA-2018-01-15v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/>
          <a:stretch/>
        </p:blipFill>
        <p:spPr bwMode="auto">
          <a:xfrm>
            <a:off x="0" y="-2"/>
            <a:ext cx="9150959" cy="691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0" y="4377878"/>
            <a:ext cx="915095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2"/>
            <a:r>
              <a:rPr lang="es-PE" dirty="0"/>
              <a:t>Jorge </a:t>
            </a:r>
            <a:r>
              <a:rPr lang="es-PE" dirty="0" err="1"/>
              <a:t>Watanabe</a:t>
            </a:r>
            <a:r>
              <a:rPr lang="es-PE" dirty="0"/>
              <a:t> </a:t>
            </a:r>
            <a:br>
              <a:rPr lang="es-PE" dirty="0"/>
            </a:br>
            <a:r>
              <a:rPr lang="es-PE" dirty="0"/>
              <a:t>Tel:  995703041</a:t>
            </a:r>
          </a:p>
          <a:p>
            <a:pPr lvl="2"/>
            <a:r>
              <a:rPr lang="es-PE" dirty="0"/>
              <a:t>E-mail:  jwatanabesato@hotmail.com</a:t>
            </a:r>
          </a:p>
          <a:p>
            <a:pPr lvl="2"/>
            <a:endParaRPr lang="es-PE" dirty="0" smtClean="0"/>
          </a:p>
        </p:txBody>
      </p:sp>
    </p:spTree>
    <p:extLst>
      <p:ext uri="{BB962C8B-B14F-4D97-AF65-F5344CB8AC3E}">
        <p14:creationId xmlns:p14="http://schemas.microsoft.com/office/powerpoint/2010/main" val="144851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-26997"/>
            <a:ext cx="5306556" cy="6867307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4554113" y="1359349"/>
            <a:ext cx="936104" cy="936104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6"/>
          <p:cNvSpPr txBox="1"/>
          <p:nvPr/>
        </p:nvSpPr>
        <p:spPr>
          <a:xfrm>
            <a:off x="34427" y="2295453"/>
            <a:ext cx="3039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400" b="1" dirty="0" smtClean="0">
                <a:latin typeface="Arial" pitchFamily="34" charset="0"/>
                <a:cs typeface="Arial" pitchFamily="34" charset="0"/>
              </a:rPr>
              <a:t>Cobertura vegetal</a:t>
            </a:r>
          </a:p>
          <a:p>
            <a:pPr algn="ctr"/>
            <a:r>
              <a:rPr lang="es-US" sz="1600" b="1" dirty="0" smtClean="0">
                <a:latin typeface="Arial" pitchFamily="34" charset="0"/>
                <a:cs typeface="Arial" pitchFamily="34" charset="0"/>
              </a:rPr>
              <a:t>ZEE Shamboyacu (2012)</a:t>
            </a:r>
          </a:p>
          <a:p>
            <a:pPr algn="ctr"/>
            <a:endParaRPr lang="es-US" sz="1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US" sz="1000" dirty="0" smtClean="0">
                <a:latin typeface="Arial" pitchFamily="34" charset="0"/>
                <a:cs typeface="Arial" pitchFamily="34" charset="0"/>
              </a:rPr>
              <a:t>Imágenes satelitales de 2010  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0" y="6438269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US" sz="1100" dirty="0" err="1" smtClean="0">
                <a:latin typeface="Arial" pitchFamily="34" charset="0"/>
                <a:cs typeface="Arial" pitchFamily="34" charset="0"/>
              </a:rPr>
              <a:t>Howe</a:t>
            </a:r>
            <a:r>
              <a:rPr lang="es-US" sz="1100" dirty="0" smtClean="0">
                <a:latin typeface="Arial" pitchFamily="34" charset="0"/>
                <a:cs typeface="Arial" pitchFamily="34" charset="0"/>
              </a:rPr>
              <a:t>, 2017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9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320480" cy="5591210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1619672" y="1412776"/>
            <a:ext cx="936104" cy="936104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81561"/>
            <a:ext cx="4288160" cy="5549384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>
          <a:xfrm>
            <a:off x="6012160" y="1412776"/>
            <a:ext cx="936104" cy="936104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73488" y="2133600"/>
            <a:ext cx="597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Arial" pitchFamily="34" charset="0"/>
                <a:cs typeface="Arial" pitchFamily="34" charset="0"/>
              </a:rPr>
              <a:t>+</a:t>
            </a:r>
            <a:endParaRPr 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86000" y="548640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US" sz="1100" b="1" i="1" dirty="0" smtClean="0">
                <a:latin typeface="Arial" pitchFamily="34" charset="0"/>
                <a:cs typeface="Arial" pitchFamily="34" charset="0"/>
              </a:rPr>
              <a:t>Factor de escorrentía, 2017</a:t>
            </a:r>
            <a:endParaRPr lang="en-US" sz="11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172200" y="548640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US" sz="1100" b="1" i="1" dirty="0" smtClean="0">
                <a:latin typeface="Arial" pitchFamily="34" charset="0"/>
                <a:cs typeface="Arial" pitchFamily="34" charset="0"/>
              </a:rPr>
              <a:t>Bosque, 2014</a:t>
            </a:r>
            <a:endParaRPr lang="en-US" sz="11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38269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US" sz="1100" dirty="0" err="1" smtClean="0">
                <a:latin typeface="Arial" pitchFamily="34" charset="0"/>
                <a:cs typeface="Arial" pitchFamily="34" charset="0"/>
              </a:rPr>
              <a:t>Howe</a:t>
            </a:r>
            <a:r>
              <a:rPr lang="es-US" sz="1100" dirty="0" smtClean="0">
                <a:latin typeface="Arial" pitchFamily="34" charset="0"/>
                <a:cs typeface="Arial" pitchFamily="34" charset="0"/>
              </a:rPr>
              <a:t>, 2017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95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407" y="-1"/>
            <a:ext cx="5299365" cy="6858001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5940152" y="2397947"/>
            <a:ext cx="262831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400" b="1" dirty="0" smtClean="0">
                <a:latin typeface="Arial" pitchFamily="34" charset="0"/>
                <a:cs typeface="Arial" pitchFamily="34" charset="0"/>
              </a:rPr>
              <a:t>Pérdida de suelo </a:t>
            </a:r>
          </a:p>
          <a:p>
            <a:endParaRPr lang="es-US" sz="1600" b="1" dirty="0">
              <a:latin typeface="Arial" pitchFamily="34" charset="0"/>
              <a:cs typeface="Arial" pitchFamily="34" charset="0"/>
            </a:endParaRPr>
          </a:p>
          <a:p>
            <a:endParaRPr lang="es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US" sz="16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s-US" sz="1600" dirty="0" smtClean="0">
                <a:latin typeface="Arial" pitchFamily="34" charset="0"/>
                <a:cs typeface="Arial" pitchFamily="34" charset="0"/>
              </a:rPr>
              <a:t>aria entre:</a:t>
            </a:r>
          </a:p>
          <a:p>
            <a:endParaRPr lang="es-US" sz="1600" dirty="0">
              <a:latin typeface="Arial" pitchFamily="34" charset="0"/>
              <a:cs typeface="Arial" pitchFamily="34" charset="0"/>
            </a:endParaRPr>
          </a:p>
          <a:p>
            <a:r>
              <a:rPr lang="es-US" sz="1600" dirty="0" smtClean="0">
                <a:latin typeface="Arial" pitchFamily="34" charset="0"/>
                <a:cs typeface="Arial" pitchFamily="34" charset="0"/>
              </a:rPr>
              <a:t>0-5 T/ha./año (en azul) </a:t>
            </a:r>
          </a:p>
          <a:p>
            <a:endParaRPr lang="es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s-US" sz="1600" dirty="0" smtClean="0">
                <a:latin typeface="Arial" pitchFamily="34" charset="0"/>
                <a:cs typeface="Arial" pitchFamily="34" charset="0"/>
              </a:rPr>
              <a:t>&gt;200 T/ha./año (en rojo). 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4517" y="6406465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US" sz="1100" dirty="0" err="1" smtClean="0">
                <a:latin typeface="Arial" pitchFamily="34" charset="0"/>
                <a:cs typeface="Arial" pitchFamily="34" charset="0"/>
              </a:rPr>
              <a:t>Howe</a:t>
            </a:r>
            <a:r>
              <a:rPr lang="es-US" sz="1100" dirty="0" smtClean="0">
                <a:latin typeface="Arial" pitchFamily="34" charset="0"/>
                <a:cs typeface="Arial" pitchFamily="34" charset="0"/>
              </a:rPr>
              <a:t>, 2017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0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284" y="0"/>
            <a:ext cx="5299364" cy="6858000"/>
          </a:xfrm>
          <a:prstGeom prst="rect">
            <a:avLst/>
          </a:prstGeom>
        </p:spPr>
      </p:pic>
      <p:sp>
        <p:nvSpPr>
          <p:cNvPr id="3" name="TextBox 6"/>
          <p:cNvSpPr txBox="1"/>
          <p:nvPr/>
        </p:nvSpPr>
        <p:spPr>
          <a:xfrm>
            <a:off x="5292081" y="908720"/>
            <a:ext cx="38331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400" b="1" dirty="0" smtClean="0">
                <a:latin typeface="Arial" pitchFamily="34" charset="0"/>
                <a:cs typeface="Arial" pitchFamily="34" charset="0"/>
              </a:rPr>
              <a:t>Pérdida de materia orgánica </a:t>
            </a:r>
          </a:p>
          <a:p>
            <a:pPr algn="just"/>
            <a:endParaRPr lang="es-US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US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US" sz="1600" dirty="0" smtClean="0">
                <a:latin typeface="Arial" pitchFamily="34" charset="0"/>
                <a:cs typeface="Arial" pitchFamily="34" charset="0"/>
              </a:rPr>
              <a:t>Varía desde:</a:t>
            </a:r>
          </a:p>
          <a:p>
            <a:pPr algn="just"/>
            <a:endParaRPr lang="es-US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US" sz="1600" dirty="0" smtClean="0">
                <a:latin typeface="Arial" pitchFamily="34" charset="0"/>
                <a:cs typeface="Arial" pitchFamily="34" charset="0"/>
              </a:rPr>
              <a:t>˂1 T/ha./año (en azul) </a:t>
            </a:r>
          </a:p>
          <a:p>
            <a:pPr algn="just"/>
            <a:endParaRPr lang="es-US" sz="16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US" sz="1600" dirty="0" smtClean="0">
                <a:latin typeface="Arial" pitchFamily="34" charset="0"/>
                <a:cs typeface="Arial" pitchFamily="34" charset="0"/>
              </a:rPr>
              <a:t>&gt;10 T/ha./año (en rojo) </a:t>
            </a:r>
          </a:p>
          <a:p>
            <a:pPr algn="just"/>
            <a:endParaRPr lang="es-PE" sz="1600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PE" sz="1600" i="1" dirty="0" smtClean="0">
                <a:latin typeface="Arial" pitchFamily="34" charset="0"/>
                <a:cs typeface="Arial" pitchFamily="34" charset="0"/>
              </a:rPr>
              <a:t>¿Cuánto vale una tonelada de materia orgánica en una parcela productiva? </a:t>
            </a:r>
            <a:endParaRPr lang="en-US" sz="1600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4517" y="6406465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US" sz="1100" dirty="0" err="1" smtClean="0">
                <a:latin typeface="Arial" pitchFamily="34" charset="0"/>
                <a:cs typeface="Arial" pitchFamily="34" charset="0"/>
              </a:rPr>
              <a:t>Howe</a:t>
            </a:r>
            <a:r>
              <a:rPr lang="es-US" sz="1100" dirty="0" smtClean="0">
                <a:latin typeface="Arial" pitchFamily="34" charset="0"/>
                <a:cs typeface="Arial" pitchFamily="34" charset="0"/>
              </a:rPr>
              <a:t>, 2017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9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63129" cy="512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412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6180"/>
            <a:ext cx="9036495" cy="505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198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0728"/>
            <a:ext cx="9175806" cy="512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95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BEMAN">
  <a:themeElements>
    <a:clrScheme name="LEBEMAN">
      <a:dk1>
        <a:srgbClr val="09244C"/>
      </a:dk1>
      <a:lt1>
        <a:srgbClr val="FFFFFF"/>
      </a:lt1>
      <a:dk2>
        <a:srgbClr val="09244C"/>
      </a:dk2>
      <a:lt2>
        <a:srgbClr val="B3E900"/>
      </a:lt2>
      <a:accent1>
        <a:srgbClr val="009CDA"/>
      </a:accent1>
      <a:accent2>
        <a:srgbClr val="AED8EF"/>
      </a:accent2>
      <a:accent3>
        <a:srgbClr val="D9ECF8"/>
      </a:accent3>
      <a:accent4>
        <a:srgbClr val="C6C8CA"/>
      </a:accent4>
      <a:accent5>
        <a:srgbClr val="77787B"/>
      </a:accent5>
      <a:accent6>
        <a:srgbClr val="B3E900"/>
      </a:accent6>
      <a:hlink>
        <a:srgbClr val="B3E900"/>
      </a:hlink>
      <a:folHlink>
        <a:srgbClr val="77787B"/>
      </a:folHlink>
    </a:clrScheme>
    <a:fontScheme name="Segoe UI Semibold &amp; Regular">
      <a:majorFont>
        <a:latin typeface="Segoe UI Semibold"/>
        <a:ea typeface=""/>
        <a:cs typeface="Segoe UI Black"/>
      </a:majorFont>
      <a:minorFont>
        <a:latin typeface="Segoe UI"/>
        <a:ea typeface=""/>
        <a:cs typeface="Segoe UI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1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sz="14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3781</TotalTime>
  <Words>146</Words>
  <Application>Microsoft Office PowerPoint</Application>
  <PresentationFormat>Presentación en pantalla (4:3)</PresentationFormat>
  <Paragraphs>46</Paragraphs>
  <Slides>25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27" baseType="lpstr">
      <vt:lpstr>Tema de Office</vt:lpstr>
      <vt:lpstr>LEBEMAN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Watanabe</dc:creator>
  <cp:lastModifiedBy>Jorge Watanabe</cp:lastModifiedBy>
  <cp:revision>237</cp:revision>
  <cp:lastPrinted>2017-05-22T22:41:40Z</cp:lastPrinted>
  <dcterms:created xsi:type="dcterms:W3CDTF">2017-04-02T23:32:14Z</dcterms:created>
  <dcterms:modified xsi:type="dcterms:W3CDTF">2019-09-13T21:45:23Z</dcterms:modified>
</cp:coreProperties>
</file>